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8"/>
  </p:notesMasterIdLst>
  <p:sldIdLst>
    <p:sldId id="256" r:id="rId2"/>
    <p:sldId id="258" r:id="rId3"/>
    <p:sldId id="259" r:id="rId4"/>
    <p:sldId id="260" r:id="rId5"/>
    <p:sldId id="261" r:id="rId6"/>
    <p:sldId id="262" r:id="rId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00" y="114"/>
      </p:cViewPr>
      <p:guideLst>
        <p:guide orient="horz" pos="618"/>
        <p:guide pos="24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EF9A8-BF11-46B1-9C29-2A0FE17073EE}" type="datetimeFigureOut">
              <a:rPr lang="en-GB" smtClean="0"/>
              <a:t>23/10/2014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C1AB5-DA0F-49F9-9002-3C427C09B156}"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r>
              <a:rPr lang="en-GB" i="1" smtClean="0"/>
              <a:t>Instructor Notes</a:t>
            </a:r>
            <a:endParaRPr lang="en-GB" smtClean="0"/>
          </a:p>
          <a:p>
            <a:pPr eaLnBrk="1" hangingPunct="1"/>
            <a:r>
              <a:rPr lang="en-GB" smtClean="0"/>
              <a:t>Cadets often don’t eat well in normal life.  In expedition environments it is very important that they eat well.  A good breakfast of slow release energy is vital if they are to stay alert and enjoy their day.</a:t>
            </a:r>
          </a:p>
          <a:p>
            <a:pPr eaLnBrk="1" hangingPunct="1"/>
            <a:r>
              <a:rPr lang="en-GB" smtClean="0"/>
              <a:t>When cadets start to run short of energy their navigation suffers, their enjoyment decreases and they become more susceptible to hypothermia.</a:t>
            </a:r>
          </a:p>
          <a:p>
            <a:pPr eaLnBrk="1" hangingPunct="1"/>
            <a:r>
              <a:rPr lang="en-GB" smtClean="0"/>
              <a:t>It is important that they bring snacks to maintain the most even blood sugar level possible by slow grazing during the day.</a:t>
            </a:r>
          </a:p>
          <a:p>
            <a:pPr eaLnBrk="1" hangingPunct="1"/>
            <a:r>
              <a:rPr lang="en-GB" smtClean="0"/>
              <a:t>The evening meal should be cooked and cadets should be encouraged to find something that they like to eat that contains a good level of calories.  </a:t>
            </a:r>
          </a:p>
          <a:p>
            <a:pPr eaLnBrk="1" hangingPunct="1"/>
            <a:r>
              <a:rPr lang="en-GB" smtClean="0"/>
              <a:t>Hygiene is important and cadets have been taken to hospital with food poisoning.  Insist that they wash their hands when possible.</a:t>
            </a:r>
            <a:endParaRPr lang="en-US" i="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r>
              <a:rPr lang="en-US" i="1" dirty="0" smtClean="0"/>
              <a:t>Some of this looks stodgy, but none of this is ration packs, so the cadets made an effort to get out to the supermarket and choose.  It was their choice and they seemed to enjoy it.  Both the food and the cadets certainly had lots of energy.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GB" i="1" smtClean="0"/>
              <a:t>Instructor notes</a:t>
            </a:r>
          </a:p>
          <a:p>
            <a:pPr eaLnBrk="1" hangingPunct="1"/>
            <a:r>
              <a:rPr lang="en-GB" smtClean="0"/>
              <a:t>Meths should be stored in a red spring valve bottle designed for meths fuel.</a:t>
            </a:r>
          </a:p>
          <a:p>
            <a:pPr eaLnBrk="1" hangingPunct="1"/>
            <a:r>
              <a:rPr lang="en-GB" smtClean="0"/>
              <a:t>Do not allow the cadets to carry meths fuel to a stove.  Always insist that they carry the stove insert to the fuel.  If they cannot hold the insert, it’s too hot to refuel.</a:t>
            </a:r>
          </a:p>
          <a:p>
            <a:pPr eaLnBrk="1" hangingPunct="1"/>
            <a:r>
              <a:rPr lang="en-GB" smtClean="0"/>
              <a:t>There are many makes of gas and many sizes of canister – MSR gas works particularly well when it’s cold and doesn’t cost any more than other fuel mixtures.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r>
              <a:rPr lang="en-GB" i="1" smtClean="0"/>
              <a:t>Instructor Notes</a:t>
            </a:r>
            <a:endParaRPr lang="en-GB" smtClean="0"/>
          </a:p>
          <a:p>
            <a:pPr eaLnBrk="1" hangingPunct="1"/>
            <a:r>
              <a:rPr lang="en-GB" smtClean="0"/>
              <a:t>Stoves like this are not very stable and probably not recommended for junior cadets.  They are probably not needed for expeditions where a team carries the heavier trangier between them.  For lightweight wild camping by ML candidates they are useful.</a:t>
            </a:r>
          </a:p>
          <a:p>
            <a:pPr eaLnBrk="1" hangingPunct="1"/>
            <a:r>
              <a:rPr lang="en-GB" smtClean="0"/>
              <a:t>This type of stove will struggle in windy conditions.</a:t>
            </a:r>
            <a:endParaRPr lang="en-US" i="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r>
              <a:rPr lang="en-GB" i="1" smtClean="0"/>
              <a:t>Instructor Notes</a:t>
            </a:r>
          </a:p>
          <a:p>
            <a:pPr eaLnBrk="1" hangingPunct="1"/>
            <a:r>
              <a:rPr lang="en-GB" smtClean="0"/>
              <a:t>Spend some time with the cadets talking about what they think they might like to cook and eat on their expedition.  Then ask them to come in next week with their food.  Each cadet can cook the food they’ve brought and the best food will win.  Encourage them to try each others food.  This is quite useful exercise – e.g. many parents will buy dehydrated rations from the camp store, but a lot of cadets don’t actually like them.</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af_graphic_powerpoint_bottom_horizontal_logo2"/>
          <p:cNvPicPr>
            <a:picLocks noChangeAspect="1" noChangeArrowheads="1"/>
          </p:cNvPicPr>
          <p:nvPr userDrawn="1"/>
        </p:nvPicPr>
        <p:blipFill>
          <a:blip r:embed="rId2" cstate="print"/>
          <a:srcRect/>
          <a:stretch>
            <a:fillRect/>
          </a:stretch>
        </p:blipFill>
        <p:spPr bwMode="auto">
          <a:xfrm>
            <a:off x="0" y="4452938"/>
            <a:ext cx="9144000" cy="2405062"/>
          </a:xfrm>
          <a:prstGeom prst="rect">
            <a:avLst/>
          </a:prstGeom>
          <a:noFill/>
          <a:ln w="9525">
            <a:noFill/>
            <a:miter lim="800000"/>
            <a:headEnd/>
            <a:tailEnd/>
          </a:ln>
        </p:spPr>
      </p:pic>
      <p:pic>
        <p:nvPicPr>
          <p:cNvPr id="5" name="Picture 6" descr="raf_air_cadet_logo_v2"/>
          <p:cNvPicPr>
            <a:picLocks noChangeAspect="1" noChangeArrowheads="1"/>
          </p:cNvPicPr>
          <p:nvPr userDrawn="1"/>
        </p:nvPicPr>
        <p:blipFill>
          <a:blip r:embed="rId3" cstate="print"/>
          <a:srcRect/>
          <a:stretch>
            <a:fillRect/>
          </a:stretch>
        </p:blipFill>
        <p:spPr bwMode="auto">
          <a:xfrm>
            <a:off x="5145088" y="6116638"/>
            <a:ext cx="3908425" cy="719137"/>
          </a:xfrm>
          <a:prstGeom prst="rect">
            <a:avLst/>
          </a:prstGeom>
          <a:noFill/>
          <a:ln w="9525">
            <a:noFill/>
            <a:miter lim="800000"/>
            <a:headEnd/>
            <a:tailEnd/>
          </a:ln>
        </p:spPr>
      </p:pic>
      <p:sp>
        <p:nvSpPr>
          <p:cNvPr id="104450" name="Rectangle 2"/>
          <p:cNvSpPr>
            <a:spLocks noGrp="1" noChangeArrowheads="1"/>
          </p:cNvSpPr>
          <p:nvPr>
            <p:ph type="ctrTitle"/>
          </p:nvPr>
        </p:nvSpPr>
        <p:spPr>
          <a:xfrm>
            <a:off x="395288" y="430213"/>
            <a:ext cx="4875212" cy="695325"/>
          </a:xfrm>
        </p:spPr>
        <p:txBody>
          <a:bodyPr/>
          <a:lstStyle>
            <a:lvl1pPr>
              <a:defRPr/>
            </a:lvl1pPr>
          </a:lstStyle>
          <a:p>
            <a:r>
              <a:rPr lang="en-GB"/>
              <a:t>Presentation Title</a:t>
            </a:r>
          </a:p>
        </p:txBody>
      </p:sp>
      <p:sp>
        <p:nvSpPr>
          <p:cNvPr id="104451" name="Rectangle 3"/>
          <p:cNvSpPr>
            <a:spLocks noGrp="1" noChangeArrowheads="1"/>
          </p:cNvSpPr>
          <p:nvPr>
            <p:ph type="subTitle" idx="1"/>
          </p:nvPr>
        </p:nvSpPr>
        <p:spPr>
          <a:xfrm>
            <a:off x="395288" y="1673225"/>
            <a:ext cx="4429125" cy="457200"/>
          </a:xfrm>
        </p:spPr>
        <p:txBody>
          <a:bodyPr/>
          <a:lstStyle>
            <a:lvl1pPr marL="0" indent="0">
              <a:buFontTx/>
              <a:buNone/>
              <a:defRPr/>
            </a:lvl1pPr>
          </a:lstStyle>
          <a:p>
            <a:r>
              <a:rPr lang="en-GB"/>
              <a:t>Presentation sub-heading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71900" y="430213"/>
            <a:ext cx="1123950" cy="3452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430213"/>
            <a:ext cx="3224212" cy="345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673225"/>
            <a:ext cx="217328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720975" y="1673225"/>
            <a:ext cx="2174875"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30213"/>
            <a:ext cx="2670175" cy="695325"/>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lvl="0"/>
            <a:r>
              <a:rPr lang="en-GB" smtClean="0"/>
              <a:t>Slide title</a:t>
            </a:r>
          </a:p>
        </p:txBody>
      </p:sp>
      <p:sp>
        <p:nvSpPr>
          <p:cNvPr id="1027" name="Rectangle 3"/>
          <p:cNvSpPr>
            <a:spLocks noGrp="1" noChangeArrowheads="1"/>
          </p:cNvSpPr>
          <p:nvPr>
            <p:ph type="body" idx="1"/>
          </p:nvPr>
        </p:nvSpPr>
        <p:spPr bwMode="auto">
          <a:xfrm>
            <a:off x="395288" y="1673225"/>
            <a:ext cx="4500562"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smtClean="0"/>
              <a:t>Slide 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Picture 5" descr="raf_air_cadet_logo_v2"/>
          <p:cNvPicPr>
            <a:picLocks noChangeAspect="1" noChangeArrowheads="1"/>
          </p:cNvPicPr>
          <p:nvPr userDrawn="1"/>
        </p:nvPicPr>
        <p:blipFill>
          <a:blip r:embed="rId13" cstate="print"/>
          <a:srcRect/>
          <a:stretch>
            <a:fillRect/>
          </a:stretch>
        </p:blipFill>
        <p:spPr bwMode="auto">
          <a:xfrm>
            <a:off x="5145088" y="6116638"/>
            <a:ext cx="3908425"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7"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charset="0"/>
          <a:cs typeface="Arial" charset="0"/>
        </a:defRPr>
      </a:lvl2pPr>
      <a:lvl3pPr algn="l" rtl="0" eaLnBrk="0" fontAlgn="base" hangingPunct="0">
        <a:lnSpc>
          <a:spcPct val="90000"/>
        </a:lnSpc>
        <a:spcBef>
          <a:spcPct val="0"/>
        </a:spcBef>
        <a:spcAft>
          <a:spcPct val="0"/>
        </a:spcAft>
        <a:defRPr sz="4400" b="1">
          <a:solidFill>
            <a:schemeClr val="tx2"/>
          </a:solidFill>
          <a:latin typeface="Arial" charset="0"/>
          <a:cs typeface="Arial" charset="0"/>
        </a:defRPr>
      </a:lvl3pPr>
      <a:lvl4pPr algn="l" rtl="0" eaLnBrk="0" fontAlgn="base" hangingPunct="0">
        <a:lnSpc>
          <a:spcPct val="90000"/>
        </a:lnSpc>
        <a:spcBef>
          <a:spcPct val="0"/>
        </a:spcBef>
        <a:spcAft>
          <a:spcPct val="0"/>
        </a:spcAft>
        <a:defRPr sz="4400" b="1">
          <a:solidFill>
            <a:schemeClr val="tx2"/>
          </a:solidFill>
          <a:latin typeface="Arial" charset="0"/>
          <a:cs typeface="Arial" charset="0"/>
        </a:defRPr>
      </a:lvl4pPr>
      <a:lvl5pPr algn="l" rtl="0" eaLnBrk="0" fontAlgn="base" hangingPunct="0">
        <a:lnSpc>
          <a:spcPct val="90000"/>
        </a:lnSpc>
        <a:spcBef>
          <a:spcPct val="0"/>
        </a:spcBef>
        <a:spcAft>
          <a:spcPct val="0"/>
        </a:spcAft>
        <a:defRPr sz="4400" b="1">
          <a:solidFill>
            <a:schemeClr val="tx2"/>
          </a:solidFill>
          <a:latin typeface="Arial" charset="0"/>
          <a:cs typeface="Arial" charset="0"/>
        </a:defRPr>
      </a:lvl5pPr>
      <a:lvl6pPr marL="457200" algn="l" rtl="0" fontAlgn="base">
        <a:lnSpc>
          <a:spcPct val="90000"/>
        </a:lnSpc>
        <a:spcBef>
          <a:spcPct val="0"/>
        </a:spcBef>
        <a:spcAft>
          <a:spcPct val="0"/>
        </a:spcAft>
        <a:defRPr sz="4400" b="1">
          <a:solidFill>
            <a:schemeClr val="tx2"/>
          </a:solidFill>
          <a:latin typeface="Arial" charset="0"/>
          <a:cs typeface="Arial" charset="0"/>
        </a:defRPr>
      </a:lvl6pPr>
      <a:lvl7pPr marL="914400" algn="l" rtl="0" fontAlgn="base">
        <a:lnSpc>
          <a:spcPct val="90000"/>
        </a:lnSpc>
        <a:spcBef>
          <a:spcPct val="0"/>
        </a:spcBef>
        <a:spcAft>
          <a:spcPct val="0"/>
        </a:spcAft>
        <a:defRPr sz="4400" b="1">
          <a:solidFill>
            <a:schemeClr val="tx2"/>
          </a:solidFill>
          <a:latin typeface="Arial" charset="0"/>
          <a:cs typeface="Arial" charset="0"/>
        </a:defRPr>
      </a:lvl7pPr>
      <a:lvl8pPr marL="1371600" algn="l" rtl="0" fontAlgn="base">
        <a:lnSpc>
          <a:spcPct val="90000"/>
        </a:lnSpc>
        <a:spcBef>
          <a:spcPct val="0"/>
        </a:spcBef>
        <a:spcAft>
          <a:spcPct val="0"/>
        </a:spcAft>
        <a:defRPr sz="4400" b="1">
          <a:solidFill>
            <a:schemeClr val="tx2"/>
          </a:solidFill>
          <a:latin typeface="Arial" charset="0"/>
          <a:cs typeface="Arial" charset="0"/>
        </a:defRPr>
      </a:lvl8pPr>
      <a:lvl9pPr marL="1828800" algn="l" rtl="0" fontAlgn="base">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ctrTitle"/>
          </p:nvPr>
        </p:nvSpPr>
        <p:spPr>
          <a:xfrm>
            <a:off x="1658384" y="1844824"/>
            <a:ext cx="5827236" cy="3083921"/>
          </a:xfrm>
        </p:spPr>
        <p:txBody>
          <a:bodyPr/>
          <a:lstStyle/>
          <a:p>
            <a:pPr algn="ctr"/>
            <a:r>
              <a:rPr lang="en-GB" sz="3600" b="1" dirty="0" smtClean="0">
                <a:solidFill>
                  <a:srgbClr val="FFFF00"/>
                </a:solidFill>
              </a:rPr>
              <a:t>Initial Expedition Training</a:t>
            </a:r>
            <a:r>
              <a:rPr lang="en-GB" sz="3600" b="1" dirty="0" smtClean="0">
                <a:solidFill>
                  <a:srgbClr val="FFFF00"/>
                </a:solidFill>
              </a:rPr>
              <a:t/>
            </a:r>
            <a:br>
              <a:rPr lang="en-GB" sz="3600" b="1" dirty="0" smtClean="0">
                <a:solidFill>
                  <a:srgbClr val="FFFF00"/>
                </a:solidFill>
              </a:rPr>
            </a:br>
            <a:r>
              <a:rPr lang="en-GB" sz="3600" b="1" dirty="0" smtClean="0">
                <a:solidFill>
                  <a:srgbClr val="FFFF00"/>
                </a:solidFill>
              </a:rPr>
              <a:t/>
            </a:r>
            <a:br>
              <a:rPr lang="en-GB" sz="3600" b="1" dirty="0" smtClean="0">
                <a:solidFill>
                  <a:srgbClr val="FFFF00"/>
                </a:solidFill>
              </a:rPr>
            </a:br>
            <a:r>
              <a:rPr lang="en-GB" sz="3600" dirty="0" smtClean="0">
                <a:solidFill>
                  <a:srgbClr val="FFFF00"/>
                </a:solidFill>
              </a:rPr>
              <a:t>Learning Outcome 3</a:t>
            </a:r>
            <a:br>
              <a:rPr lang="en-GB" sz="3600" dirty="0" smtClean="0">
                <a:solidFill>
                  <a:srgbClr val="FFFF00"/>
                </a:solidFill>
              </a:rPr>
            </a:br>
            <a:r>
              <a:rPr lang="en-GB" sz="3600" dirty="0" smtClean="0">
                <a:solidFill>
                  <a:srgbClr val="FFFF00"/>
                </a:solidFill>
              </a:rPr>
              <a:t/>
            </a:r>
            <a:br>
              <a:rPr lang="en-GB" sz="3600" dirty="0" smtClean="0">
                <a:solidFill>
                  <a:srgbClr val="FFFF00"/>
                </a:solidFill>
              </a:rPr>
            </a:br>
            <a:r>
              <a:rPr lang="en-GB" sz="3600" dirty="0" smtClean="0">
                <a:solidFill>
                  <a:srgbClr val="FFFF00"/>
                </a:solidFill>
              </a:rPr>
              <a:t>Food and Cooking</a:t>
            </a:r>
            <a:r>
              <a:rPr lang="en-GB" sz="3600" b="1" dirty="0" smtClean="0">
                <a:solidFill>
                  <a:srgbClr val="FFFF00"/>
                </a:solidFill>
              </a:rPr>
              <a:t> </a:t>
            </a:r>
            <a:r>
              <a:rPr lang="en-GB" sz="3600" b="1" dirty="0" smtClean="0">
                <a:solidFill>
                  <a:srgbClr val="FFFF00"/>
                </a:solidFill>
              </a:rPr>
              <a:t/>
            </a:r>
            <a:br>
              <a:rPr lang="en-GB" sz="3600" b="1" dirty="0" smtClean="0">
                <a:solidFill>
                  <a:srgbClr val="FFFF00"/>
                </a:solidFill>
              </a:rPr>
            </a:br>
            <a:endParaRPr lang="en-GB" sz="3600" b="1" dirty="0" smtClean="0">
              <a:solidFill>
                <a:srgbClr val="FFFF00"/>
              </a:solidFill>
            </a:endParaRPr>
          </a:p>
        </p:txBody>
      </p:sp>
      <p:sp>
        <p:nvSpPr>
          <p:cNvPr id="5" name="TextBox 3"/>
          <p:cNvSpPr txBox="1">
            <a:spLocks noChangeArrowheads="1"/>
          </p:cNvSpPr>
          <p:nvPr/>
        </p:nvSpPr>
        <p:spPr bwMode="auto">
          <a:xfrm>
            <a:off x="1333500" y="385763"/>
            <a:ext cx="6599238" cy="307975"/>
          </a:xfrm>
          <a:prstGeom prst="rect">
            <a:avLst/>
          </a:prstGeom>
          <a:noFill/>
          <a:ln w="9525">
            <a:noFill/>
            <a:miter lim="800000"/>
            <a:headEnd/>
            <a:tailEnd/>
          </a:ln>
        </p:spPr>
        <p:txBody>
          <a:bodyPr>
            <a:spAutoFit/>
          </a:bodyPr>
          <a:lstStyle/>
          <a:p>
            <a:pPr algn="ctr"/>
            <a:r>
              <a:rPr lang="en-GB" sz="1400" dirty="0"/>
              <a:t>Uncontrolled copy not subject to amendment</a:t>
            </a:r>
          </a:p>
        </p:txBody>
      </p:sp>
      <p:sp>
        <p:nvSpPr>
          <p:cNvPr id="6" name="TextBox 5"/>
          <p:cNvSpPr txBox="1"/>
          <p:nvPr/>
        </p:nvSpPr>
        <p:spPr>
          <a:xfrm>
            <a:off x="179512" y="6309320"/>
            <a:ext cx="2376264" cy="338554"/>
          </a:xfrm>
          <a:prstGeom prst="rect">
            <a:avLst/>
          </a:prstGeom>
          <a:noFill/>
        </p:spPr>
        <p:txBody>
          <a:bodyPr wrap="square" rtlCol="0">
            <a:spAutoFit/>
          </a:bodyPr>
          <a:lstStyle/>
          <a:p>
            <a:r>
              <a:rPr lang="en-GB" sz="1600" dirty="0" smtClean="0">
                <a:solidFill>
                  <a:schemeClr val="bg2"/>
                </a:solidFill>
              </a:rPr>
              <a:t>Version 2.0 OCT 2014</a:t>
            </a:r>
            <a:endParaRPr lang="en-GB" sz="1600" dirty="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12899" y="576089"/>
            <a:ext cx="184150" cy="457200"/>
          </a:xfrm>
          <a:prstGeom prst="rect">
            <a:avLst/>
          </a:prstGeom>
          <a:noFill/>
          <a:ln w="9525">
            <a:noFill/>
            <a:miter lim="800000"/>
            <a:headEnd/>
            <a:tailEnd/>
          </a:ln>
        </p:spPr>
        <p:txBody>
          <a:bodyPr wrap="none">
            <a:spAutoFit/>
          </a:bodyPr>
          <a:lstStyle/>
          <a:p>
            <a:endParaRPr lang="en-US" sz="2400" b="1">
              <a:solidFill>
                <a:srgbClr val="FFFF00"/>
              </a:solidFill>
            </a:endParaRPr>
          </a:p>
        </p:txBody>
      </p:sp>
      <p:sp>
        <p:nvSpPr>
          <p:cNvPr id="3075" name="Text Box 3"/>
          <p:cNvSpPr txBox="1">
            <a:spLocks noChangeArrowheads="1"/>
          </p:cNvSpPr>
          <p:nvPr/>
        </p:nvSpPr>
        <p:spPr bwMode="auto">
          <a:xfrm>
            <a:off x="539874" y="620539"/>
            <a:ext cx="2412840" cy="769441"/>
          </a:xfrm>
          <a:prstGeom prst="rect">
            <a:avLst/>
          </a:prstGeom>
          <a:noFill/>
          <a:ln w="9525">
            <a:noFill/>
            <a:miter lim="800000"/>
            <a:headEnd/>
            <a:tailEnd/>
          </a:ln>
        </p:spPr>
        <p:txBody>
          <a:bodyPr wrap="none">
            <a:spAutoFit/>
          </a:bodyPr>
          <a:lstStyle/>
          <a:p>
            <a:r>
              <a:rPr lang="en-GB" sz="4400" b="1" dirty="0" smtClean="0">
                <a:solidFill>
                  <a:srgbClr val="FFFF00"/>
                </a:solidFill>
              </a:rPr>
              <a:t>Calories</a:t>
            </a:r>
            <a:endParaRPr lang="en-US" sz="4400" b="1" dirty="0">
              <a:solidFill>
                <a:srgbClr val="FFFF00"/>
              </a:solidFill>
            </a:endParaRPr>
          </a:p>
        </p:txBody>
      </p:sp>
      <p:pic>
        <p:nvPicPr>
          <p:cNvPr id="3076" name="Picture 5" descr="high-carbohydrate-foods"/>
          <p:cNvPicPr>
            <a:picLocks noChangeAspect="1" noChangeArrowheads="1"/>
          </p:cNvPicPr>
          <p:nvPr/>
        </p:nvPicPr>
        <p:blipFill>
          <a:blip r:embed="rId3" cstate="print"/>
          <a:srcRect/>
          <a:stretch>
            <a:fillRect/>
          </a:stretch>
        </p:blipFill>
        <p:spPr bwMode="auto">
          <a:xfrm>
            <a:off x="631949" y="2257251"/>
            <a:ext cx="3659187" cy="2662238"/>
          </a:xfrm>
          <a:prstGeom prst="rect">
            <a:avLst/>
          </a:prstGeom>
          <a:noFill/>
          <a:ln w="9525">
            <a:noFill/>
            <a:miter lim="800000"/>
            <a:headEnd/>
            <a:tailEnd/>
          </a:ln>
        </p:spPr>
      </p:pic>
      <p:pic>
        <p:nvPicPr>
          <p:cNvPr id="3077" name="Picture 7" descr="foods-high-in-saturated-fat"/>
          <p:cNvPicPr>
            <a:picLocks noChangeAspect="1" noChangeArrowheads="1"/>
          </p:cNvPicPr>
          <p:nvPr/>
        </p:nvPicPr>
        <p:blipFill>
          <a:blip r:embed="rId4" cstate="print"/>
          <a:srcRect/>
          <a:stretch>
            <a:fillRect/>
          </a:stretch>
        </p:blipFill>
        <p:spPr bwMode="auto">
          <a:xfrm>
            <a:off x="6177086" y="1033289"/>
            <a:ext cx="2276475" cy="2381250"/>
          </a:xfrm>
          <a:prstGeom prst="rect">
            <a:avLst/>
          </a:prstGeom>
          <a:noFill/>
          <a:ln w="9525">
            <a:noFill/>
            <a:miter lim="800000"/>
            <a:headEnd/>
            <a:tailEnd/>
          </a:ln>
        </p:spPr>
      </p:pic>
      <p:pic>
        <p:nvPicPr>
          <p:cNvPr id="3078" name="Picture 9" descr="19823"/>
          <p:cNvPicPr>
            <a:picLocks noChangeAspect="1" noChangeArrowheads="1"/>
          </p:cNvPicPr>
          <p:nvPr/>
        </p:nvPicPr>
        <p:blipFill>
          <a:blip r:embed="rId5" cstate="print"/>
          <a:srcRect/>
          <a:stretch>
            <a:fillRect/>
          </a:stretch>
        </p:blipFill>
        <p:spPr bwMode="auto">
          <a:xfrm>
            <a:off x="5745286" y="3697114"/>
            <a:ext cx="2736850" cy="2189162"/>
          </a:xfrm>
          <a:prstGeom prst="rect">
            <a:avLst/>
          </a:prstGeom>
          <a:noFill/>
          <a:ln w="9525">
            <a:noFill/>
            <a:miter lim="800000"/>
            <a:headEnd/>
            <a:tailEnd/>
          </a:ln>
        </p:spPr>
      </p:pic>
      <p:sp>
        <p:nvSpPr>
          <p:cNvPr id="3079" name="Text Box 11"/>
          <p:cNvSpPr txBox="1">
            <a:spLocks noChangeArrowheads="1"/>
          </p:cNvSpPr>
          <p:nvPr/>
        </p:nvSpPr>
        <p:spPr bwMode="auto">
          <a:xfrm>
            <a:off x="611560" y="5085184"/>
            <a:ext cx="3600400" cy="461665"/>
          </a:xfrm>
          <a:prstGeom prst="rect">
            <a:avLst/>
          </a:prstGeom>
          <a:noFill/>
          <a:ln w="9525">
            <a:noFill/>
            <a:miter lim="800000"/>
            <a:headEnd/>
            <a:tailEnd/>
          </a:ln>
        </p:spPr>
        <p:txBody>
          <a:bodyPr wrap="square">
            <a:spAutoFit/>
          </a:bodyPr>
          <a:lstStyle/>
          <a:p>
            <a:r>
              <a:rPr lang="en-GB" sz="2400" b="1" dirty="0">
                <a:solidFill>
                  <a:srgbClr val="FFFF00"/>
                </a:solidFill>
              </a:rPr>
              <a:t>Carbohydrates</a:t>
            </a:r>
          </a:p>
        </p:txBody>
      </p:sp>
      <p:sp>
        <p:nvSpPr>
          <p:cNvPr id="3080" name="Text Box 12"/>
          <p:cNvSpPr txBox="1">
            <a:spLocks noChangeArrowheads="1"/>
          </p:cNvSpPr>
          <p:nvPr/>
        </p:nvSpPr>
        <p:spPr bwMode="auto">
          <a:xfrm>
            <a:off x="4283968" y="1700808"/>
            <a:ext cx="1912703" cy="461665"/>
          </a:xfrm>
          <a:prstGeom prst="rect">
            <a:avLst/>
          </a:prstGeom>
          <a:noFill/>
          <a:ln w="9525">
            <a:noFill/>
            <a:miter lim="800000"/>
            <a:headEnd/>
            <a:tailEnd/>
          </a:ln>
        </p:spPr>
        <p:txBody>
          <a:bodyPr wrap="none">
            <a:spAutoFit/>
          </a:bodyPr>
          <a:lstStyle/>
          <a:p>
            <a:r>
              <a:rPr lang="en-GB" sz="2400" b="1" dirty="0">
                <a:solidFill>
                  <a:srgbClr val="FFFF00"/>
                </a:solidFill>
              </a:rPr>
              <a:t>Fat sources</a:t>
            </a:r>
          </a:p>
        </p:txBody>
      </p:sp>
      <p:sp>
        <p:nvSpPr>
          <p:cNvPr id="3081" name="Text Box 13"/>
          <p:cNvSpPr txBox="1">
            <a:spLocks noChangeArrowheads="1"/>
          </p:cNvSpPr>
          <p:nvPr/>
        </p:nvSpPr>
        <p:spPr bwMode="auto">
          <a:xfrm>
            <a:off x="4427984" y="4725144"/>
            <a:ext cx="1244251" cy="461665"/>
          </a:xfrm>
          <a:prstGeom prst="rect">
            <a:avLst/>
          </a:prstGeom>
          <a:noFill/>
          <a:ln w="9525">
            <a:noFill/>
            <a:miter lim="800000"/>
            <a:headEnd/>
            <a:tailEnd/>
          </a:ln>
        </p:spPr>
        <p:txBody>
          <a:bodyPr wrap="none">
            <a:spAutoFit/>
          </a:bodyPr>
          <a:lstStyle/>
          <a:p>
            <a:r>
              <a:rPr lang="en-GB" sz="2400" b="1" dirty="0">
                <a:solidFill>
                  <a:srgbClr val="FFFF00"/>
                </a:solidFill>
              </a:rPr>
              <a:t>Protein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p>
        </p:txBody>
      </p:sp>
      <p:sp>
        <p:nvSpPr>
          <p:cNvPr id="4099" name="Text Box 3"/>
          <p:cNvSpPr txBox="1">
            <a:spLocks noChangeArrowheads="1"/>
          </p:cNvSpPr>
          <p:nvPr/>
        </p:nvSpPr>
        <p:spPr bwMode="auto">
          <a:xfrm>
            <a:off x="519113" y="423863"/>
            <a:ext cx="3401893" cy="461665"/>
          </a:xfrm>
          <a:prstGeom prst="rect">
            <a:avLst/>
          </a:prstGeom>
          <a:noFill/>
          <a:ln w="9525">
            <a:noFill/>
            <a:miter lim="800000"/>
            <a:headEnd/>
            <a:tailEnd/>
          </a:ln>
        </p:spPr>
        <p:txBody>
          <a:bodyPr wrap="none">
            <a:spAutoFit/>
          </a:bodyPr>
          <a:lstStyle/>
          <a:p>
            <a:r>
              <a:rPr lang="en-GB" sz="2400" b="1" dirty="0">
                <a:solidFill>
                  <a:srgbClr val="FFFF00"/>
                </a:solidFill>
              </a:rPr>
              <a:t>Some tasty </a:t>
            </a:r>
            <a:r>
              <a:rPr lang="en-GB" sz="2400" b="1" dirty="0" smtClean="0">
                <a:solidFill>
                  <a:srgbClr val="FFFF00"/>
                </a:solidFill>
              </a:rPr>
              <a:t>examples</a:t>
            </a:r>
            <a:endParaRPr lang="en-US" sz="2400" b="1" dirty="0">
              <a:solidFill>
                <a:srgbClr val="FFFF00"/>
              </a:solidFill>
            </a:endParaRPr>
          </a:p>
        </p:txBody>
      </p:sp>
      <p:pic>
        <p:nvPicPr>
          <p:cNvPr id="4100" name="Picture 9" descr="DSC03847.JPG"/>
          <p:cNvPicPr>
            <a:picLocks noChangeAspect="1"/>
          </p:cNvPicPr>
          <p:nvPr/>
        </p:nvPicPr>
        <p:blipFill>
          <a:blip r:embed="rId3" cstate="print"/>
          <a:srcRect/>
          <a:stretch>
            <a:fillRect/>
          </a:stretch>
        </p:blipFill>
        <p:spPr bwMode="auto">
          <a:xfrm>
            <a:off x="1049338" y="981075"/>
            <a:ext cx="2047875" cy="2730500"/>
          </a:xfrm>
          <a:prstGeom prst="rect">
            <a:avLst/>
          </a:prstGeom>
          <a:noFill/>
          <a:ln w="9525">
            <a:noFill/>
            <a:miter lim="800000"/>
            <a:headEnd/>
            <a:tailEnd/>
          </a:ln>
        </p:spPr>
      </p:pic>
      <p:pic>
        <p:nvPicPr>
          <p:cNvPr id="4101" name="Picture 10" descr="DSC03848.JPG"/>
          <p:cNvPicPr>
            <a:picLocks noChangeAspect="1"/>
          </p:cNvPicPr>
          <p:nvPr/>
        </p:nvPicPr>
        <p:blipFill>
          <a:blip r:embed="rId4" cstate="print"/>
          <a:srcRect/>
          <a:stretch>
            <a:fillRect/>
          </a:stretch>
        </p:blipFill>
        <p:spPr bwMode="auto">
          <a:xfrm>
            <a:off x="3209925" y="981075"/>
            <a:ext cx="2730500" cy="2047875"/>
          </a:xfrm>
          <a:prstGeom prst="rect">
            <a:avLst/>
          </a:prstGeom>
          <a:noFill/>
          <a:ln w="9525">
            <a:noFill/>
            <a:miter lim="800000"/>
            <a:headEnd/>
            <a:tailEnd/>
          </a:ln>
        </p:spPr>
      </p:pic>
      <p:pic>
        <p:nvPicPr>
          <p:cNvPr id="4102" name="Picture 11" descr="DSC03849.JPG"/>
          <p:cNvPicPr>
            <a:picLocks noChangeAspect="1"/>
          </p:cNvPicPr>
          <p:nvPr/>
        </p:nvPicPr>
        <p:blipFill>
          <a:blip r:embed="rId5" cstate="print"/>
          <a:srcRect/>
          <a:stretch>
            <a:fillRect/>
          </a:stretch>
        </p:blipFill>
        <p:spPr bwMode="auto">
          <a:xfrm>
            <a:off x="6018213" y="981075"/>
            <a:ext cx="2730500" cy="2047875"/>
          </a:xfrm>
          <a:prstGeom prst="rect">
            <a:avLst/>
          </a:prstGeom>
          <a:noFill/>
          <a:ln w="9525">
            <a:noFill/>
            <a:miter lim="800000"/>
            <a:headEnd/>
            <a:tailEnd/>
          </a:ln>
        </p:spPr>
      </p:pic>
      <p:pic>
        <p:nvPicPr>
          <p:cNvPr id="4103" name="Picture 12" descr="DSC03851.JPG"/>
          <p:cNvPicPr>
            <a:picLocks noChangeAspect="1"/>
          </p:cNvPicPr>
          <p:nvPr/>
        </p:nvPicPr>
        <p:blipFill>
          <a:blip r:embed="rId6" cstate="print"/>
          <a:srcRect/>
          <a:stretch>
            <a:fillRect/>
          </a:stretch>
        </p:blipFill>
        <p:spPr bwMode="auto">
          <a:xfrm>
            <a:off x="3209925" y="3141663"/>
            <a:ext cx="2730500" cy="2047875"/>
          </a:xfrm>
          <a:prstGeom prst="rect">
            <a:avLst/>
          </a:prstGeom>
          <a:noFill/>
          <a:ln w="9525">
            <a:noFill/>
            <a:miter lim="800000"/>
            <a:headEnd/>
            <a:tailEnd/>
          </a:ln>
        </p:spPr>
      </p:pic>
      <p:pic>
        <p:nvPicPr>
          <p:cNvPr id="4104" name="Picture 13" descr="DSC03852.JPG"/>
          <p:cNvPicPr>
            <a:picLocks noChangeAspect="1"/>
          </p:cNvPicPr>
          <p:nvPr/>
        </p:nvPicPr>
        <p:blipFill>
          <a:blip r:embed="rId7" cstate="print"/>
          <a:srcRect/>
          <a:stretch>
            <a:fillRect/>
          </a:stretch>
        </p:blipFill>
        <p:spPr bwMode="auto">
          <a:xfrm>
            <a:off x="6018213" y="3141663"/>
            <a:ext cx="2730500" cy="2047875"/>
          </a:xfrm>
          <a:prstGeom prst="rect">
            <a:avLst/>
          </a:prstGeom>
          <a:noFill/>
          <a:ln w="9525">
            <a:noFill/>
            <a:miter lim="800000"/>
            <a:headEnd/>
            <a:tailEnd/>
          </a:ln>
        </p:spPr>
      </p:pic>
      <p:pic>
        <p:nvPicPr>
          <p:cNvPr id="4105" name="Picture 15" descr="DSC03853.JPG"/>
          <p:cNvPicPr>
            <a:picLocks noChangeAspect="1"/>
          </p:cNvPicPr>
          <p:nvPr/>
        </p:nvPicPr>
        <p:blipFill>
          <a:blip r:embed="rId8" cstate="print"/>
          <a:srcRect/>
          <a:stretch>
            <a:fillRect/>
          </a:stretch>
        </p:blipFill>
        <p:spPr bwMode="auto">
          <a:xfrm>
            <a:off x="323850" y="3789363"/>
            <a:ext cx="2730500"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p>
        </p:txBody>
      </p:sp>
      <p:sp>
        <p:nvSpPr>
          <p:cNvPr id="5123" name="Text Box 3"/>
          <p:cNvSpPr txBox="1">
            <a:spLocks noChangeArrowheads="1"/>
          </p:cNvSpPr>
          <p:nvPr/>
        </p:nvSpPr>
        <p:spPr bwMode="auto">
          <a:xfrm>
            <a:off x="395536" y="692696"/>
            <a:ext cx="8568951" cy="830997"/>
          </a:xfrm>
          <a:prstGeom prst="rect">
            <a:avLst/>
          </a:prstGeom>
          <a:noFill/>
          <a:ln w="9525">
            <a:noFill/>
            <a:miter lim="800000"/>
            <a:headEnd/>
            <a:tailEnd/>
          </a:ln>
        </p:spPr>
        <p:txBody>
          <a:bodyPr wrap="square">
            <a:spAutoFit/>
          </a:bodyPr>
          <a:lstStyle/>
          <a:p>
            <a:r>
              <a:rPr lang="en-GB" sz="2400" b="1" dirty="0" err="1">
                <a:solidFill>
                  <a:srgbClr val="FFFF00"/>
                </a:solidFill>
              </a:rPr>
              <a:t>Trangiers</a:t>
            </a:r>
            <a:r>
              <a:rPr lang="en-GB" sz="2400" b="1" dirty="0">
                <a:solidFill>
                  <a:srgbClr val="FFFF00"/>
                </a:solidFill>
              </a:rPr>
              <a:t> are easy to use and MSR gas works well </a:t>
            </a:r>
            <a:endParaRPr lang="en-GB" sz="2400" b="1" dirty="0" smtClean="0">
              <a:solidFill>
                <a:srgbClr val="FFFF00"/>
              </a:solidFill>
            </a:endParaRPr>
          </a:p>
          <a:p>
            <a:r>
              <a:rPr lang="en-GB" sz="2400" b="1" dirty="0" smtClean="0">
                <a:solidFill>
                  <a:srgbClr val="FFFF00"/>
                </a:solidFill>
              </a:rPr>
              <a:t>when the weather cold</a:t>
            </a:r>
            <a:endParaRPr lang="en-US" sz="2400" b="1" dirty="0">
              <a:solidFill>
                <a:srgbClr val="FFFF00"/>
              </a:solidFill>
            </a:endParaRPr>
          </a:p>
        </p:txBody>
      </p:sp>
      <p:pic>
        <p:nvPicPr>
          <p:cNvPr id="5124" name="Picture 5"/>
          <p:cNvPicPr>
            <a:picLocks noChangeAspect="1" noChangeArrowheads="1"/>
          </p:cNvPicPr>
          <p:nvPr/>
        </p:nvPicPr>
        <p:blipFill>
          <a:blip r:embed="rId3" cstate="print"/>
          <a:srcRect/>
          <a:stretch>
            <a:fillRect/>
          </a:stretch>
        </p:blipFill>
        <p:spPr bwMode="auto">
          <a:xfrm>
            <a:off x="0" y="1628800"/>
            <a:ext cx="5942731" cy="4457655"/>
          </a:xfrm>
          <a:prstGeom prst="rect">
            <a:avLst/>
          </a:prstGeom>
          <a:noFill/>
          <a:ln w="9525">
            <a:noFill/>
            <a:miter lim="800000"/>
            <a:headEnd/>
            <a:tailEnd/>
          </a:ln>
        </p:spPr>
      </p:pic>
      <p:pic>
        <p:nvPicPr>
          <p:cNvPr id="5125" name="Picture 8"/>
          <p:cNvPicPr>
            <a:picLocks noChangeAspect="1" noChangeArrowheads="1"/>
          </p:cNvPicPr>
          <p:nvPr/>
        </p:nvPicPr>
        <p:blipFill>
          <a:blip r:embed="rId4" cstate="print"/>
          <a:srcRect/>
          <a:stretch>
            <a:fillRect/>
          </a:stretch>
        </p:blipFill>
        <p:spPr bwMode="auto">
          <a:xfrm>
            <a:off x="6084168" y="1772816"/>
            <a:ext cx="2860956" cy="2145110"/>
          </a:xfrm>
          <a:prstGeom prst="rect">
            <a:avLst/>
          </a:prstGeom>
          <a:noFill/>
          <a:ln w="9525">
            <a:noFill/>
            <a:miter lim="800000"/>
            <a:headEnd/>
            <a:tailEnd/>
          </a:ln>
        </p:spPr>
      </p:pic>
      <p:pic>
        <p:nvPicPr>
          <p:cNvPr id="5126" name="Picture 9"/>
          <p:cNvPicPr>
            <a:picLocks noChangeAspect="1" noChangeArrowheads="1"/>
          </p:cNvPicPr>
          <p:nvPr/>
        </p:nvPicPr>
        <p:blipFill>
          <a:blip r:embed="rId5" cstate="print"/>
          <a:srcRect/>
          <a:stretch>
            <a:fillRect/>
          </a:stretch>
        </p:blipFill>
        <p:spPr bwMode="auto">
          <a:xfrm>
            <a:off x="6300192" y="4005064"/>
            <a:ext cx="2421741" cy="2159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p>
        </p:txBody>
      </p:sp>
      <p:sp>
        <p:nvSpPr>
          <p:cNvPr id="6147" name="Text Box 3"/>
          <p:cNvSpPr txBox="1">
            <a:spLocks noChangeArrowheads="1"/>
          </p:cNvSpPr>
          <p:nvPr/>
        </p:nvSpPr>
        <p:spPr bwMode="auto">
          <a:xfrm>
            <a:off x="323528" y="764704"/>
            <a:ext cx="5897768" cy="461665"/>
          </a:xfrm>
          <a:prstGeom prst="rect">
            <a:avLst/>
          </a:prstGeom>
          <a:noFill/>
          <a:ln w="9525">
            <a:noFill/>
            <a:miter lim="800000"/>
            <a:headEnd/>
            <a:tailEnd/>
          </a:ln>
        </p:spPr>
        <p:txBody>
          <a:bodyPr wrap="none">
            <a:spAutoFit/>
          </a:bodyPr>
          <a:lstStyle/>
          <a:p>
            <a:r>
              <a:rPr lang="en-GB" sz="2400" b="1" dirty="0">
                <a:solidFill>
                  <a:srgbClr val="FFFF00"/>
                </a:solidFill>
              </a:rPr>
              <a:t>Smaller stoves for more advanced </a:t>
            </a:r>
            <a:r>
              <a:rPr lang="en-GB" sz="2400" b="1" dirty="0" smtClean="0">
                <a:solidFill>
                  <a:srgbClr val="FFFF00"/>
                </a:solidFill>
              </a:rPr>
              <a:t>use</a:t>
            </a:r>
            <a:endParaRPr lang="en-US" sz="2400" b="1" dirty="0">
              <a:solidFill>
                <a:srgbClr val="FFFF00"/>
              </a:solidFill>
            </a:endParaRPr>
          </a:p>
        </p:txBody>
      </p:sp>
      <p:sp>
        <p:nvSpPr>
          <p:cNvPr id="6148" name="Text Box 8"/>
          <p:cNvSpPr txBox="1">
            <a:spLocks noChangeArrowheads="1"/>
          </p:cNvSpPr>
          <p:nvPr/>
        </p:nvSpPr>
        <p:spPr bwMode="auto">
          <a:xfrm>
            <a:off x="2699792" y="5589240"/>
            <a:ext cx="3933897" cy="461665"/>
          </a:xfrm>
          <a:prstGeom prst="rect">
            <a:avLst/>
          </a:prstGeom>
          <a:noFill/>
          <a:ln w="9525">
            <a:noFill/>
            <a:miter lim="800000"/>
            <a:headEnd/>
            <a:tailEnd/>
          </a:ln>
        </p:spPr>
        <p:txBody>
          <a:bodyPr wrap="none">
            <a:spAutoFit/>
          </a:bodyPr>
          <a:lstStyle/>
          <a:p>
            <a:r>
              <a:rPr lang="en-GB" sz="2400" b="1" dirty="0">
                <a:solidFill>
                  <a:srgbClr val="FFFF00"/>
                </a:solidFill>
              </a:rPr>
              <a:t>A pocket rocket in </a:t>
            </a:r>
            <a:r>
              <a:rPr lang="en-GB" sz="2400" b="1" dirty="0" smtClean="0">
                <a:solidFill>
                  <a:srgbClr val="FFFF00"/>
                </a:solidFill>
              </a:rPr>
              <a:t>action!</a:t>
            </a:r>
            <a:endParaRPr lang="en-US" sz="2400" b="1" dirty="0">
              <a:solidFill>
                <a:srgbClr val="FFFF00"/>
              </a:solidFill>
            </a:endParaRPr>
          </a:p>
        </p:txBody>
      </p:sp>
      <p:pic>
        <p:nvPicPr>
          <p:cNvPr id="6149" name="Picture 5" descr="DSC03769.JPG"/>
          <p:cNvPicPr>
            <a:picLocks noChangeAspect="1"/>
          </p:cNvPicPr>
          <p:nvPr/>
        </p:nvPicPr>
        <p:blipFill>
          <a:blip r:embed="rId3" cstate="print"/>
          <a:srcRect l="2644" t="3174" b="11111"/>
          <a:stretch>
            <a:fillRect/>
          </a:stretch>
        </p:blipFill>
        <p:spPr bwMode="auto">
          <a:xfrm>
            <a:off x="2843808" y="1340768"/>
            <a:ext cx="3528392" cy="414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p>
        </p:txBody>
      </p:sp>
      <p:sp>
        <p:nvSpPr>
          <p:cNvPr id="7171" name="Text Box 3"/>
          <p:cNvSpPr txBox="1">
            <a:spLocks noChangeArrowheads="1"/>
          </p:cNvSpPr>
          <p:nvPr/>
        </p:nvSpPr>
        <p:spPr bwMode="auto">
          <a:xfrm>
            <a:off x="467544" y="836712"/>
            <a:ext cx="5977919" cy="461665"/>
          </a:xfrm>
          <a:prstGeom prst="rect">
            <a:avLst/>
          </a:prstGeom>
          <a:noFill/>
          <a:ln w="9525">
            <a:noFill/>
            <a:miter lim="800000"/>
            <a:headEnd/>
            <a:tailEnd/>
          </a:ln>
        </p:spPr>
        <p:txBody>
          <a:bodyPr wrap="none">
            <a:spAutoFit/>
          </a:bodyPr>
          <a:lstStyle/>
          <a:p>
            <a:r>
              <a:rPr lang="en-GB" sz="2400" b="1" dirty="0">
                <a:solidFill>
                  <a:srgbClr val="FFFF00"/>
                </a:solidFill>
              </a:rPr>
              <a:t>Practical session: cooking competition.</a:t>
            </a:r>
            <a:endParaRPr lang="en-US" sz="2400" b="1" dirty="0">
              <a:solidFill>
                <a:srgbClr val="FFFF00"/>
              </a:solidFill>
            </a:endParaRPr>
          </a:p>
        </p:txBody>
      </p:sp>
      <p:pic>
        <p:nvPicPr>
          <p:cNvPr id="7172" name="Picture 6" descr="05_Dinner2"/>
          <p:cNvPicPr>
            <a:picLocks noChangeAspect="1" noChangeArrowheads="1"/>
          </p:cNvPicPr>
          <p:nvPr/>
        </p:nvPicPr>
        <p:blipFill>
          <a:blip r:embed="rId3" cstate="print"/>
          <a:srcRect/>
          <a:stretch>
            <a:fillRect/>
          </a:stretch>
        </p:blipFill>
        <p:spPr bwMode="auto">
          <a:xfrm>
            <a:off x="1547813" y="1556792"/>
            <a:ext cx="6048375"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1059</TotalTime>
  <Words>472</Words>
  <Application>Microsoft Office PowerPoint</Application>
  <PresentationFormat>On-screen Show (4:3)</PresentationFormat>
  <Paragraphs>29</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2_Custom Design</vt:lpstr>
      <vt:lpstr>Initial Expedition Training  Learning Outcome 3  Food and Cooking  </vt:lpstr>
      <vt:lpstr>Slide 2</vt:lpstr>
      <vt:lpstr>Slide 3</vt:lpstr>
      <vt:lpstr>Slide 4</vt:lpstr>
      <vt:lpstr>Slide 5</vt:lpstr>
      <vt:lpstr>Slide 6</vt:lpstr>
    </vt:vector>
  </TitlesOfParts>
  <Company>Ministry of Defence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MonkD504</dc:creator>
  <cp:lastModifiedBy>Paul Atkinson</cp:lastModifiedBy>
  <cp:revision>60</cp:revision>
  <dcterms:created xsi:type="dcterms:W3CDTF">2011-07-15T10:12:05Z</dcterms:created>
  <dcterms:modified xsi:type="dcterms:W3CDTF">2014-10-23T13:15:47Z</dcterms:modified>
</cp:coreProperties>
</file>